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1" r:id="rId2"/>
    <p:sldId id="265" r:id="rId3"/>
    <p:sldId id="266" r:id="rId4"/>
    <p:sldId id="270" r:id="rId5"/>
    <p:sldId id="271" r:id="rId6"/>
    <p:sldId id="275" r:id="rId7"/>
    <p:sldId id="276" r:id="rId8"/>
    <p:sldId id="27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75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712" autoAdjust="0"/>
  </p:normalViewPr>
  <p:slideViewPr>
    <p:cSldViewPr>
      <p:cViewPr>
        <p:scale>
          <a:sx n="100" d="100"/>
          <a:sy n="100" d="100"/>
        </p:scale>
        <p:origin x="-276" y="10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B2CA5EC-E780-4CA9-838E-62A2A5D43370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C61D41-7E6A-4E7D-BBCF-7369806314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DEDC5-147D-400F-AC32-51AF1CE62F1B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AE2F9-774F-4779-8B9A-AA638D7F9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1EB32D-A1B4-470F-968A-0196BDD44505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55304-3AEB-4E83-B7D6-63BDD12278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A3EF-D991-4439-B631-295054BDD4B5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CFC6D-7D8F-4196-AA20-237912623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0658A-CA8A-4F59-A5CA-BA18BC993D5F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366D5F-7BE5-4063-AF41-7E615BAAFB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716777F-84FC-482D-A1C0-F42F729A27D0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AF7C142-0062-401A-B664-3D99B60C36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F756E4B-1B85-43F8-918C-452C781293F8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D68F0A-F7FC-42B1-8ECA-C2643B445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437E4-73AB-4265-9345-17CA061EB1C9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79D45-AFB8-4231-B54E-F0D48DECC6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50EC7-29B3-44C6-9BD3-F9576E0440AC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B84F1DD-BE76-4AA7-A012-EE45E9FC08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8B249-23BF-43C6-818A-23D431D60230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C6600-9A2E-49FC-93B6-BC1EBE116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EB2F77F-EAF6-432D-8A33-8E9914A3E481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B7BD2D1-0A91-4956-BE0A-BFB717E918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53EE1-E9C8-4097-8FCE-B0E63709A3B5}" type="datetimeFigureOut">
              <a:rPr lang="ru-RU"/>
              <a:pPr>
                <a:defRPr/>
              </a:pPr>
              <a:t>17.09.2017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FDF75B-8274-4A8E-BE2B-AE0AB4B437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7" r:id="rId2"/>
    <p:sldLayoutId id="2147483829" r:id="rId3"/>
    <p:sldLayoutId id="2147483830" r:id="rId4"/>
    <p:sldLayoutId id="2147483831" r:id="rId5"/>
    <p:sldLayoutId id="2147483826" r:id="rId6"/>
    <p:sldLayoutId id="2147483832" r:id="rId7"/>
    <p:sldLayoutId id="2147483825" r:id="rId8"/>
    <p:sldLayoutId id="2147483833" r:id="rId9"/>
    <p:sldLayoutId id="2147483824" r:id="rId10"/>
    <p:sldLayoutId id="214748383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slide" Target="slide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611188" y="260350"/>
            <a:ext cx="8153400" cy="990600"/>
          </a:xfrm>
        </p:spPr>
        <p:txBody>
          <a:bodyPr/>
          <a:lstStyle/>
          <a:p>
            <a:pPr eaLnBrk="1" hangingPunct="1"/>
            <a:r>
              <a:rPr lang="ru-RU" smtClean="0"/>
              <a:t>Интернет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4236" y="1597025"/>
            <a:ext cx="8153400" cy="4495800"/>
          </a:xfrm>
        </p:spPr>
        <p:txBody>
          <a:bodyPr numCol="2" spcCol="144000">
            <a:normAutofit/>
          </a:bodyPr>
          <a:lstStyle/>
          <a:p>
            <a:pPr marL="320040" indent="-320040" algn="ctr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ru-RU" sz="2200" i="1" dirty="0" smtClean="0"/>
              <a:t>Интернет – это всемирная система объединённых компьютерных сете для хранения и передачи информации. Часто упоминается как Всемирная сеть и Глобальная</a:t>
            </a:r>
            <a:r>
              <a:rPr lang="ru-RU" sz="2200" b="1" i="1" dirty="0" smtClean="0"/>
              <a:t> </a:t>
            </a:r>
            <a:r>
              <a:rPr lang="ru-RU" sz="2200" i="1" dirty="0" smtClean="0"/>
              <a:t>На основе Интернета работает Всемирная паутина  (</a:t>
            </a:r>
            <a:r>
              <a:rPr lang="ru-RU" sz="2200" i="1" dirty="0" err="1" smtClean="0"/>
              <a:t>World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Wide</a:t>
            </a:r>
            <a:r>
              <a:rPr lang="ru-RU" sz="2200" i="1" dirty="0" smtClean="0"/>
              <a:t> </a:t>
            </a:r>
            <a:r>
              <a:rPr lang="ru-RU" sz="2200" i="1" dirty="0" err="1" smtClean="0"/>
              <a:t>Web</a:t>
            </a:r>
            <a:r>
              <a:rPr lang="ru-RU" sz="2200" i="1" dirty="0" smtClean="0"/>
              <a:t>, WWW) и множество других систем передачи </a:t>
            </a:r>
            <a:r>
              <a:rPr lang="ru-RU" sz="2400" i="1" dirty="0" smtClean="0"/>
              <a:t>данных.  </a:t>
            </a:r>
            <a:endParaRPr lang="ru-RU" sz="2400" i="1" dirty="0"/>
          </a:p>
        </p:txBody>
      </p:sp>
      <p:pic>
        <p:nvPicPr>
          <p:cNvPr id="2052" name="Picture 4" descr="C:\Users\ПОЛИНКА\Desktop\интернет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2704" y="4289921"/>
            <a:ext cx="3096344" cy="21908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3" name="Picture 5" descr="C:\Users\ПОЛИНКА\Desktop\интернет\interne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41863" y="1696045"/>
            <a:ext cx="3456384" cy="23059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ru-RU" smtClean="0">
                <a:latin typeface="Arial" charset="0"/>
              </a:rPr>
              <a:t>Безопасен ли интерет?</a:t>
            </a:r>
          </a:p>
        </p:txBody>
      </p:sp>
      <p:sp>
        <p:nvSpPr>
          <p:cNvPr id="27653" name="Rectangle 5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5975350" cy="749300"/>
          </a:xfrm>
        </p:spPr>
        <p:txBody>
          <a:bodyPr/>
          <a:lstStyle/>
          <a:p>
            <a:r>
              <a:rPr lang="ru-RU" smtClean="0">
                <a:hlinkClick r:id="" action="ppaction://noaction"/>
              </a:rPr>
              <a:t>Сетевое мошенничество</a:t>
            </a:r>
            <a:endParaRPr lang="ru-RU" smtClean="0"/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611188" y="2276475"/>
            <a:ext cx="597535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2900">
                <a:latin typeface="Calibri" pitchFamily="34" charset="0"/>
                <a:hlinkClick r:id="rId2" action="ppaction://hlinksldjump"/>
              </a:rPr>
              <a:t>Кибербуллинг</a:t>
            </a:r>
            <a:endParaRPr lang="ru-RU" sz="2900">
              <a:latin typeface="Calibri" pitchFamily="34" charset="0"/>
            </a:endParaRP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611188" y="2997200"/>
            <a:ext cx="597535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2900">
                <a:latin typeface="Calibri" pitchFamily="34" charset="0"/>
                <a:hlinkClick r:id="" action="ppaction://noaction"/>
              </a:rPr>
              <a:t>Виртуальная жизнь</a:t>
            </a:r>
            <a:r>
              <a:rPr lang="ru-RU" sz="2900">
                <a:hlinkClick r:id="" action="ppaction://noaction"/>
              </a:rPr>
              <a:t>(Интернет зависимость)</a:t>
            </a:r>
            <a:endParaRPr lang="ru-RU" sz="2900"/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611188" y="3933825"/>
            <a:ext cx="597535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19088" indent="-319088" eaLnBrk="0" hangingPunct="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ru-RU" sz="2900">
                <a:solidFill>
                  <a:schemeClr val="tx2"/>
                </a:solidFill>
                <a:latin typeface="Calibri" pitchFamily="34" charset="0"/>
                <a:hlinkClick r:id="rId3" action="ppaction://hlinksldjump"/>
              </a:rPr>
              <a:t>Гэмблинг </a:t>
            </a:r>
            <a:endParaRPr lang="ru-RU" sz="2900">
              <a:solidFill>
                <a:schemeClr val="tx2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/>
      <p:bldP spid="27655" grpId="0"/>
      <p:bldP spid="27657" grpId="0"/>
      <p:bldP spid="276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153400" cy="990600"/>
          </a:xfrm>
        </p:spPr>
        <p:txBody>
          <a:bodyPr/>
          <a:lstStyle/>
          <a:p>
            <a:r>
              <a:rPr lang="ru-RU" sz="4000" smtClean="0"/>
              <a:t>Сетевое мошенничество</a:t>
            </a:r>
          </a:p>
        </p:txBody>
      </p:sp>
      <p:sp>
        <p:nvSpPr>
          <p:cNvPr id="28675" name="Rectangle 3"/>
          <p:cNvSpPr>
            <a:spLocks noGrp="1"/>
          </p:cNvSpPr>
          <p:nvPr>
            <p:ph type="body" idx="1"/>
          </p:nvPr>
        </p:nvSpPr>
        <p:spPr>
          <a:xfrm>
            <a:off x="611188" y="1484313"/>
            <a:ext cx="8153400" cy="4525962"/>
          </a:xfrm>
        </p:spPr>
        <p:txBody>
          <a:bodyPr/>
          <a:lstStyle/>
          <a:p>
            <a:pPr marL="552450" indent="-552450">
              <a:buFont typeface="Wingdings" pitchFamily="2" charset="2"/>
              <a:buNone/>
            </a:pPr>
            <a:r>
              <a:rPr lang="ru-RU" sz="3200" b="1" i="1" smtClean="0">
                <a:latin typeface="Arial" charset="0"/>
              </a:rPr>
              <a:t>3 способа сетевого мошенничества :</a:t>
            </a:r>
          </a:p>
          <a:p>
            <a:pPr marL="552450" indent="-552450"/>
            <a:r>
              <a:rPr lang="ru-RU" sz="2800" b="1" smtClean="0">
                <a:latin typeface="Arial" charset="0"/>
              </a:rPr>
              <a:t>Фальшивые e-mail-подтверждения</a:t>
            </a:r>
            <a:endParaRPr lang="ru-RU" sz="2800" smtClean="0">
              <a:latin typeface="Arial" charset="0"/>
            </a:endParaRPr>
          </a:p>
          <a:p>
            <a:pPr marL="552450" indent="-552450"/>
            <a:r>
              <a:rPr lang="ru-RU" sz="2800" b="1" smtClean="0">
                <a:latin typeface="Arial" charset="0"/>
              </a:rPr>
              <a:t>«Шокирующие видео» на Facebook</a:t>
            </a:r>
          </a:p>
          <a:p>
            <a:pPr marL="552450" indent="-552450"/>
            <a:r>
              <a:rPr lang="ru-RU" sz="2800" b="1" smtClean="0"/>
              <a:t>Фальшивые Twitter-аккаунты</a:t>
            </a:r>
            <a:endParaRPr lang="ru-RU" sz="2800" b="1" smtClean="0">
              <a:latin typeface="Arial" charset="0"/>
            </a:endParaRPr>
          </a:p>
          <a:p>
            <a:pPr marL="552450" indent="-552450"/>
            <a:endParaRPr lang="ru-RU" sz="3200" smtClean="0">
              <a:latin typeface="Arial" charset="0"/>
            </a:endParaRPr>
          </a:p>
          <a:p>
            <a:pPr marL="552450" indent="-552450">
              <a:buFont typeface="Wingdings" pitchFamily="2" charset="2"/>
              <a:buNone/>
            </a:pPr>
            <a:endParaRPr lang="ru-RU" smtClean="0"/>
          </a:p>
          <a:p>
            <a:pPr marL="552450" indent="-552450"/>
            <a:endParaRPr lang="ru-RU" smtClean="0"/>
          </a:p>
        </p:txBody>
      </p:sp>
      <p:pic>
        <p:nvPicPr>
          <p:cNvPr id="28676" name="Рисунок 3" descr="25b082c5777bd8812a9b5e1768e3b0cf_1e1e18aeb29f726c1cd1d78188061bf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4967288"/>
            <a:ext cx="3059112" cy="189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6426200"/>
            <a:ext cx="425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7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405563"/>
            <a:ext cx="447675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Рисунок 3" descr="coins-pyramide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850" y="3644900"/>
            <a:ext cx="4845050" cy="302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9"/>
          <p:cNvSpPr>
            <a:spLocks noGrp="1"/>
          </p:cNvSpPr>
          <p:nvPr>
            <p:ph type="title"/>
          </p:nvPr>
        </p:nvSpPr>
        <p:spPr>
          <a:xfrm>
            <a:off x="611188" y="188913"/>
            <a:ext cx="8153400" cy="990600"/>
          </a:xfrm>
        </p:spPr>
        <p:txBody>
          <a:bodyPr/>
          <a:lstStyle/>
          <a:p>
            <a:r>
              <a:rPr lang="ru-RU" b="1" smtClean="0"/>
              <a:t>Кибербуллинг</a:t>
            </a:r>
            <a:r>
              <a:rPr lang="ru-RU" smtClean="0"/>
              <a:t> (cyber-bullying).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>
          <a:xfrm>
            <a:off x="539750" y="1412875"/>
            <a:ext cx="8153400" cy="4525963"/>
          </a:xfrm>
        </p:spPr>
        <p:txBody>
          <a:bodyPr/>
          <a:lstStyle/>
          <a:p>
            <a:r>
              <a:rPr lang="ru-RU" sz="2000" smtClean="0"/>
              <a:t>Подростковый виртуальный террор, получил свое название от английского слова bull — бык, с родственными значениями: агрессивно нападать, бередить, задирать, придираться, провоцировать, донимать, терроризировать, травить. В молодежном сленге является глагол аналогичного происхождения — быковать. Кибербуллинг часто неоправданно путают с моббингом, или массовым травлей (от mob — толпа), хотя в действительности агрессивное поведение, которое обозначается этими двумя понятиями, имеет различные социально-психологические механизмы. </a:t>
            </a:r>
          </a:p>
        </p:txBody>
      </p:sp>
      <p:pic>
        <p:nvPicPr>
          <p:cNvPr id="25603" name="Picture 10" descr="cyberbullying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9700" y="4252913"/>
            <a:ext cx="3924300" cy="260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1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426200"/>
            <a:ext cx="425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4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8313" y="6381750"/>
            <a:ext cx="47148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ru-RU" sz="4000" b="1" smtClean="0"/>
              <a:t>Особенности кибербуллинга </a:t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611188" y="1484313"/>
            <a:ext cx="81534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700" smtClean="0"/>
              <a:t>Кибербуллинг - это одна из форм преследования. У кибербуллинга есть некоторые особенности, которые делают его последствия очень серьезными. </a:t>
            </a:r>
          </a:p>
          <a:p>
            <a:pPr>
              <a:lnSpc>
                <a:spcPct val="80000"/>
              </a:lnSpc>
            </a:pPr>
            <a:r>
              <a:rPr lang="ru-RU" sz="1700" smtClean="0"/>
              <a:t>Кибербуллинг воздействует на жертву семь дней в неделю, 24 часа в сутки, не оставляя пространства и времени, в котором человек мог бы чувствовать себя защищенным. </a:t>
            </a:r>
          </a:p>
          <a:p>
            <a:pPr>
              <a:lnSpc>
                <a:spcPct val="80000"/>
              </a:lnSpc>
            </a:pPr>
            <a:r>
              <a:rPr lang="ru-RU" sz="1700" smtClean="0"/>
              <a:t>Атака при кибербуллинге может быть очень болезненной и внезапной. Так как электронные сообщения очень сложно контролировать и фильтровать, жертва получает их неожиданно, что приводит к сильному психологическому воздействию. </a:t>
            </a:r>
          </a:p>
          <a:p>
            <a:pPr>
              <a:lnSpc>
                <a:spcPct val="80000"/>
              </a:lnSpc>
            </a:pPr>
            <a:r>
              <a:rPr lang="ru-RU" sz="1700" smtClean="0"/>
              <a:t>Личность людей, применяющих кибербуллинг, остается анонимной. Ребенок не знает, кто преследует его, и склонен преувеличивать опасность. Анонимность преследователей делает воздействие запугивания особенно сильным. </a:t>
            </a:r>
          </a:p>
          <a:p>
            <a:pPr>
              <a:lnSpc>
                <a:spcPct val="80000"/>
              </a:lnSpc>
            </a:pPr>
            <a:r>
              <a:rPr lang="ru-RU" sz="1700" smtClean="0"/>
              <a:t>Кибербуллинг одинаково сильно действует на разные поколения. Жертвой кибербуллинга может стать как подросток, так и, например, школьный учитель. </a:t>
            </a:r>
          </a:p>
          <a:p>
            <a:pPr>
              <a:lnSpc>
                <a:spcPct val="80000"/>
              </a:lnSpc>
            </a:pPr>
            <a:r>
              <a:rPr lang="ru-RU" sz="1700" smtClean="0"/>
              <a:t>Кибербуллинг бывает ненамеренным. Иногда член закрытой группы или онлайн-сообщества может неудачно пошутить, не намереваясь причинить кому-то вред. Его шутка может быть использована третьими лицами для преследования жертвы. </a:t>
            </a:r>
          </a:p>
        </p:txBody>
      </p:sp>
      <p:pic>
        <p:nvPicPr>
          <p:cNvPr id="26627" name="Picture 5" descr="274173_506x2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5503863"/>
            <a:ext cx="2411412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6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6426200"/>
            <a:ext cx="425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7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405563"/>
            <a:ext cx="447675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4" descr="Shot00067-v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4291013"/>
            <a:ext cx="4427537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611188" y="260350"/>
            <a:ext cx="8153400" cy="990600"/>
          </a:xfrm>
        </p:spPr>
        <p:txBody>
          <a:bodyPr/>
          <a:lstStyle/>
          <a:p>
            <a:r>
              <a:rPr lang="ru-RU" smtClean="0"/>
              <a:t>Гемблинг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Также</a:t>
            </a:r>
            <a:r>
              <a:rPr lang="en-US" smtClean="0">
                <a:latin typeface="Calibri" pitchFamily="34" charset="0"/>
              </a:rPr>
              <a:t> </a:t>
            </a:r>
            <a:r>
              <a:rPr lang="ru-RU" smtClean="0"/>
              <a:t>лудомания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игромания</a:t>
            </a:r>
            <a:r>
              <a:rPr lang="en-US" smtClean="0">
                <a:latin typeface="Calibri" pitchFamily="34" charset="0"/>
              </a:rPr>
              <a:t> —  </a:t>
            </a:r>
            <a:r>
              <a:rPr lang="ru-RU" smtClean="0"/>
              <a:t>заключается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частых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повторных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эпизодах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участия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азартных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играх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что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доминирует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жизни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субъекта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ведет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к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снижению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социальных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профессиональных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материальных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семейных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ценностей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не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уделяется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должного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внимания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обязанностям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этой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сфере</a:t>
            </a:r>
            <a:r>
              <a:rPr lang="en-US" smtClean="0">
                <a:latin typeface="Calibri" pitchFamily="34" charset="0"/>
              </a:rPr>
              <a:t>.</a:t>
            </a:r>
            <a:endParaRPr lang="ru-RU" smtClean="0"/>
          </a:p>
        </p:txBody>
      </p:sp>
      <p:pic>
        <p:nvPicPr>
          <p:cNvPr id="29700" name="Picture 5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313" y="6426200"/>
            <a:ext cx="425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6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6381750"/>
            <a:ext cx="4714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/>
          </p:cNvSpPr>
          <p:nvPr>
            <p:ph type="body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последнее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время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проблема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азартных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игр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приобрела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исключительно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важное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значение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связи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с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повсеместным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распространением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денежных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игровых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автоматов</a:t>
            </a:r>
            <a:r>
              <a:rPr lang="en-US" smtClean="0">
                <a:latin typeface="Calibri" pitchFamily="34" charset="0"/>
              </a:rPr>
              <a:t>, </a:t>
            </a:r>
            <a:r>
              <a:rPr lang="ru-RU" smtClean="0"/>
              <a:t>открытием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множества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казино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открытием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казино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в</a:t>
            </a:r>
            <a:r>
              <a:rPr lang="en-US" smtClean="0">
                <a:latin typeface="Calibri" pitchFamily="34" charset="0"/>
              </a:rPr>
              <a:t> </a:t>
            </a:r>
            <a:r>
              <a:rPr lang="ru-RU" smtClean="0"/>
              <a:t>интернете</a:t>
            </a:r>
            <a:r>
              <a:rPr lang="en-US" smtClean="0">
                <a:latin typeface="Calibri" pitchFamily="34" charset="0"/>
              </a:rPr>
              <a:t>. </a:t>
            </a:r>
            <a:endParaRPr lang="ru-RU" smtClean="0"/>
          </a:p>
        </p:txBody>
      </p:sp>
      <p:pic>
        <p:nvPicPr>
          <p:cNvPr id="30722" name="Picture 4" descr="online_casin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3929063"/>
            <a:ext cx="3779837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5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405563"/>
            <a:ext cx="447675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6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9750" y="6426200"/>
            <a:ext cx="42545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Памятка по безопасному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поведению в Интернете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 </a:t>
            </a:r>
            <a:r>
              <a:rPr lang="ru-RU" dirty="0" smtClean="0"/>
              <a:t>Для </a:t>
            </a:r>
            <a:r>
              <a:rPr lang="ru-RU" dirty="0" smtClean="0"/>
              <a:t>того чтобы обезопасить себя, свою семью, своих родителей от опасностей Интернета и причинения возможного ущерба, вы должен предпринимать следующие меры предосторожности при работе в Интернете:</a:t>
            </a:r>
          </a:p>
          <a:p>
            <a:r>
              <a:rPr lang="ru-RU" b="1" dirty="0" smtClean="0"/>
              <a:t>1.</a:t>
            </a:r>
            <a:r>
              <a:rPr lang="ru-RU" dirty="0" smtClean="0"/>
              <a:t> Когда ты регистрируешься на сайтах, старайся не указывать персональную информацию в Интернете.</a:t>
            </a:r>
          </a:p>
          <a:p>
            <a:r>
              <a:rPr lang="ru-RU" b="1" u="sng" dirty="0" smtClean="0"/>
              <a:t>Персональная информация</a:t>
            </a:r>
            <a:r>
              <a:rPr lang="ru-RU" dirty="0" smtClean="0"/>
              <a:t> — это номер вашего мобильного телефона, адрес электронной почты, домашний адрес и фотографии вас, вашей семьи или друзей.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2.</a:t>
            </a:r>
            <a:r>
              <a:rPr lang="ru-RU" dirty="0" smtClean="0"/>
              <a:t> Используй </a:t>
            </a:r>
            <a:r>
              <a:rPr lang="ru-RU" dirty="0" err="1" smtClean="0"/>
              <a:t>веб</a:t>
            </a:r>
            <a:r>
              <a:rPr lang="ru-RU" dirty="0" smtClean="0"/>
              <a:t> - камеру только при общении с друзьями. Проследи, чтобы посторонние люди не имели возможности видеть ваш разговор, так как он может быть записан.</a:t>
            </a:r>
          </a:p>
          <a:p>
            <a:r>
              <a:rPr lang="ru-RU" b="1" dirty="0" smtClean="0"/>
              <a:t>3</a:t>
            </a:r>
            <a:r>
              <a:rPr lang="ru-RU" dirty="0" smtClean="0"/>
              <a:t>. Ты должен знать, что если ты публикуешь фото или видео в Интернете - каждый может посмотреть их.</a:t>
            </a:r>
          </a:p>
          <a:p>
            <a:r>
              <a:rPr lang="ru-RU" b="1" dirty="0" smtClean="0"/>
              <a:t>4.</a:t>
            </a:r>
            <a:r>
              <a:rPr lang="ru-RU" dirty="0" smtClean="0"/>
              <a:t> Нежелательные письма от незнакомых людей называются </a:t>
            </a:r>
            <a:r>
              <a:rPr lang="ru-RU" u="sng" dirty="0" smtClean="0"/>
              <a:t>«Спам».</a:t>
            </a:r>
            <a:r>
              <a:rPr lang="ru-RU" dirty="0" smtClean="0"/>
              <a:t> Если ты получил такое письмо, не отвечай на него. Если ты ответишь на подобное письмо, отправитель будет знать, что ты пользуешься своим электронным почтовым ящиком, и будет продолжать посылать тебе спам.</a:t>
            </a:r>
          </a:p>
          <a:p>
            <a:r>
              <a:rPr lang="ru-RU" b="1" dirty="0" smtClean="0"/>
              <a:t>5.</a:t>
            </a:r>
            <a:r>
              <a:rPr lang="ru-RU" dirty="0" smtClean="0"/>
              <a:t> Если тебе пришло сообщение с незнакомого адреса, его лучше не открывать. Вы не можете знать, что на самом деле содержат эти файлы. В них могут быть вирусы или фото/видео с «агрессивным» содержанием.</a:t>
            </a:r>
          </a:p>
          <a:p>
            <a:r>
              <a:rPr lang="ru-RU" b="1" dirty="0" smtClean="0"/>
              <a:t>6.</a:t>
            </a:r>
            <a:r>
              <a:rPr lang="ru-RU" dirty="0" smtClean="0"/>
              <a:t> Не добавляй незнакомых людей в свой контакт.</a:t>
            </a:r>
          </a:p>
          <a:p>
            <a:r>
              <a:rPr lang="ru-RU" b="1" dirty="0" smtClean="0"/>
              <a:t>7.</a:t>
            </a:r>
            <a:r>
              <a:rPr lang="ru-RU" dirty="0" smtClean="0"/>
              <a:t> Если тебе приходят письма с неприятным и оскорбляющим тебя содержанием, если кто-то ведет себя в твоем отношении неподобающим образом, сообщи об этом взрослым.</a:t>
            </a:r>
          </a:p>
          <a:p>
            <a:r>
              <a:rPr lang="ru-RU" b="1" dirty="0" smtClean="0"/>
              <a:t>8.</a:t>
            </a:r>
            <a:r>
              <a:rPr lang="ru-RU" dirty="0" smtClean="0"/>
              <a:t> Если рядом с тобой нет взрослых, не встречайся в реальной жизни с людьми, с которыми ты познакомился в Интернете. Если твой виртуальный друг действительно тот, за кого он себя выдает, он нормально отнесется к твоей заботе о собственной безопасности!</a:t>
            </a:r>
          </a:p>
          <a:p>
            <a:r>
              <a:rPr lang="ru-RU" b="1" dirty="0" smtClean="0"/>
              <a:t>9.</a:t>
            </a:r>
            <a:r>
              <a:rPr lang="ru-RU" dirty="0" smtClean="0"/>
              <a:t> Никогда не поздно рассказать взрослым, если тебя кто-то обидел или расстроил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445</TotalTime>
  <Words>319</Words>
  <Application>Microsoft Office PowerPoint</Application>
  <PresentationFormat>Экран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Обычная</vt:lpstr>
      <vt:lpstr>Интернет </vt:lpstr>
      <vt:lpstr>Безопасен ли интерет?</vt:lpstr>
      <vt:lpstr>Сетевое мошенничество</vt:lpstr>
      <vt:lpstr>Кибербуллинг (cyber-bullying).</vt:lpstr>
      <vt:lpstr>Особенности кибербуллинга  </vt:lpstr>
      <vt:lpstr>Гемблинг</vt:lpstr>
      <vt:lpstr>Слайд 7</vt:lpstr>
      <vt:lpstr>Памятка по безопасному  поведению в Интернете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Интернет </dc:title>
  <cp:lastModifiedBy>Максимус</cp:lastModifiedBy>
  <cp:revision>25</cp:revision>
  <dcterms:created xsi:type="dcterms:W3CDTF">2014-11-09T10:34:15Z</dcterms:created>
  <dcterms:modified xsi:type="dcterms:W3CDTF">2017-09-17T08:36:34Z</dcterms:modified>
</cp:coreProperties>
</file>