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7"/>
  </p:notesMasterIdLst>
  <p:sldIdLst>
    <p:sldId id="256" r:id="rId3"/>
    <p:sldId id="297" r:id="rId4"/>
    <p:sldId id="342" r:id="rId5"/>
    <p:sldId id="363" r:id="rId6"/>
    <p:sldId id="362" r:id="rId7"/>
    <p:sldId id="370" r:id="rId8"/>
    <p:sldId id="361" r:id="rId9"/>
    <p:sldId id="365" r:id="rId10"/>
    <p:sldId id="366" r:id="rId11"/>
    <p:sldId id="372" r:id="rId12"/>
    <p:sldId id="369" r:id="rId13"/>
    <p:sldId id="353" r:id="rId14"/>
    <p:sldId id="358" r:id="rId15"/>
    <p:sldId id="373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56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CC"/>
    <a:srgbClr val="FFFF99"/>
    <a:srgbClr val="FF6600"/>
    <a:srgbClr val="FFFF66"/>
    <a:srgbClr val="FF9900"/>
    <a:srgbClr val="FF8800"/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313" autoAdjust="0"/>
    <p:restoredTop sz="96482" autoAdjust="0"/>
  </p:normalViewPr>
  <p:slideViewPr>
    <p:cSldViewPr>
      <p:cViewPr varScale="1">
        <p:scale>
          <a:sx n="75" d="100"/>
          <a:sy n="75" d="100"/>
        </p:scale>
        <p:origin x="-786" y="-246"/>
      </p:cViewPr>
      <p:guideLst>
        <p:guide orient="horz" pos="2160"/>
        <p:guide pos="5602"/>
      </p:guideLst>
    </p:cSldViewPr>
  </p:slideViewPr>
  <p:outlineViewPr>
    <p:cViewPr>
      <p:scale>
        <a:sx n="33" d="100"/>
        <a:sy n="33" d="100"/>
      </p:scale>
      <p:origin x="0" y="10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7A0A5-8B95-49AD-ABF7-FBB0CBBAD00F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1D853-5807-4AFE-BAE7-342B284F1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506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BFAE-E94B-48D1-BC30-3D3C00174128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6DB2-610E-4113-9868-585D6E9D73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2706688" y="6654800"/>
            <a:ext cx="6437312" cy="0"/>
          </a:xfrm>
          <a:prstGeom prst="line">
            <a:avLst/>
          </a:prstGeom>
          <a:noFill/>
          <a:ln w="3175">
            <a:solidFill>
              <a:srgbClr val="DA731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9" name="Picture 46" descr="ARTE_pr_PPt_Punt"/>
          <p:cNvPicPr>
            <a:picLocks noChangeAspect="1" noChangeArrowheads="1"/>
          </p:cNvPicPr>
          <p:nvPr userDrawn="1"/>
        </p:nvPicPr>
        <p:blipFill>
          <a:blip r:embed="rId2" cstate="print"/>
          <a:srcRect t="20750"/>
          <a:stretch>
            <a:fillRect/>
          </a:stretch>
        </p:blipFill>
        <p:spPr bwMode="auto">
          <a:xfrm>
            <a:off x="0" y="0"/>
            <a:ext cx="9144000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graf1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214"/>
          <a:stretch>
            <a:fillRect/>
          </a:stretch>
        </p:blipFill>
        <p:spPr bwMode="auto">
          <a:xfrm>
            <a:off x="0" y="1"/>
            <a:ext cx="1282700" cy="235743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BFAE-E94B-48D1-BC30-3D3C00174128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6DB2-610E-4113-9868-585D6E9D73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BFAE-E94B-48D1-BC30-3D3C00174128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6DB2-610E-4113-9868-585D6E9D73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graf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-144000" y="4896000"/>
            <a:ext cx="3000364" cy="1840191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1428736"/>
            <a:ext cx="8401080" cy="4789227"/>
          </a:xfrm>
        </p:spPr>
        <p:txBody>
          <a:bodyPr/>
          <a:lstStyle>
            <a:lvl1pPr algn="just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just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just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just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just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0"/>
            <a:ext cx="8358246" cy="714356"/>
          </a:xfrm>
        </p:spPr>
        <p:txBody>
          <a:bodyPr>
            <a:noAutofit/>
          </a:bodyPr>
          <a:lstStyle>
            <a:lvl1pPr algn="ctr">
              <a:tabLst>
                <a:tab pos="2514600" algn="l"/>
              </a:tabLst>
              <a:defRPr sz="3000" b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innerShdw blurRad="63500" dist="50800">
                    <a:prstClr val="black"/>
                  </a:innerShdw>
                </a:effectLst>
                <a:latin typeface="Arial Black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BFAE-E94B-48D1-BC30-3D3C00174128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6DB2-610E-4113-9868-585D6E9D731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7" descr="graf1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214"/>
          <a:stretch>
            <a:fillRect/>
          </a:stretch>
        </p:blipFill>
        <p:spPr bwMode="auto">
          <a:xfrm flipH="1">
            <a:off x="8501058" y="0"/>
            <a:ext cx="642942" cy="1285929"/>
          </a:xfrm>
          <a:prstGeom prst="rect">
            <a:avLst/>
          </a:prstGeom>
          <a:noFill/>
        </p:spPr>
      </p:pic>
      <p:pic>
        <p:nvPicPr>
          <p:cNvPr id="10" name="Picture 2" descr="C:\Documents and Settings\Usuario\Mis documentos\Mis imágenes\planeta tierra\SuperStock_1566-075227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-357214"/>
            <a:ext cx="2589233" cy="2071643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9" name="Line 10"/>
          <p:cNvSpPr>
            <a:spLocks noChangeShapeType="1"/>
          </p:cNvSpPr>
          <p:nvPr userDrawn="1"/>
        </p:nvSpPr>
        <p:spPr bwMode="auto">
          <a:xfrm>
            <a:off x="2592000" y="6643710"/>
            <a:ext cx="6516000" cy="0"/>
          </a:xfrm>
          <a:prstGeom prst="line">
            <a:avLst/>
          </a:prstGeom>
          <a:noFill/>
          <a:ln w="3175">
            <a:solidFill>
              <a:srgbClr val="DA731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BFAE-E94B-48D1-BC30-3D3C00174128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6DB2-610E-4113-9868-585D6E9D73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BFAE-E94B-48D1-BC30-3D3C00174128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6DB2-610E-4113-9868-585D6E9D73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BFAE-E94B-48D1-BC30-3D3C00174128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6DB2-610E-4113-9868-585D6E9D73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BFAE-E94B-48D1-BC30-3D3C00174128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6DB2-610E-4113-9868-585D6E9D73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BFAE-E94B-48D1-BC30-3D3C00174128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6DB2-610E-4113-9868-585D6E9D73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BFAE-E94B-48D1-BC30-3D3C00174128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6DB2-610E-4113-9868-585D6E9D73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BFAE-E94B-48D1-BC30-3D3C00174128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6DB2-610E-4113-9868-585D6E9D73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Haga clic para modificar el estilo de título del patrón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Haga clic para modificar el estilo de texto del patrón</a:t>
            </a:r>
          </a:p>
          <a:p>
            <a:pPr lvl="1"/>
            <a:r>
              <a:rPr lang="ru-RU" smtClean="0"/>
              <a:t>Segundo nivel</a:t>
            </a:r>
          </a:p>
          <a:p>
            <a:pPr lvl="2"/>
            <a:r>
              <a:rPr lang="ru-RU" smtClean="0"/>
              <a:t>Tercer nivel</a:t>
            </a:r>
          </a:p>
          <a:p>
            <a:pPr lvl="3"/>
            <a:r>
              <a:rPr lang="ru-RU" smtClean="0"/>
              <a:t>Cuarto nivel</a:t>
            </a:r>
          </a:p>
          <a:p>
            <a:pPr lvl="4"/>
            <a:r>
              <a:rPr lang="ru-RU" smtClean="0"/>
              <a:t>Quinto nivel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6BFAE-E94B-48D1-BC30-3D3C00174128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86DB2-610E-4113-9868-585D6E9D731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46" descr="ARTE_pr_PPt_Punt"/>
          <p:cNvPicPr>
            <a:picLocks noChangeAspect="1" noChangeArrowheads="1"/>
          </p:cNvPicPr>
          <p:nvPr userDrawn="1"/>
        </p:nvPicPr>
        <p:blipFill>
          <a:blip r:embed="rId13" cstate="print"/>
          <a:srcRect t="20750"/>
          <a:stretch>
            <a:fillRect/>
          </a:stretch>
        </p:blipFill>
        <p:spPr bwMode="auto">
          <a:xfrm>
            <a:off x="0" y="1"/>
            <a:ext cx="9144000" cy="150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5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.gi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5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Relationship Id="rId1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11" Type="http://schemas.openxmlformats.org/officeDocument/2006/relationships/image" Target="../media/image5.gif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79512" cy="2357430"/>
          </a:xfrm>
          <a:prstGeom prst="rect">
            <a:avLst/>
          </a:prstGeom>
          <a:solidFill>
            <a:srgbClr val="FF8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Usuario\Mis documentos\Mis imágenes\planeta tierra\SuperStock_1566-0752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904" y="3219998"/>
            <a:ext cx="3750001" cy="3000372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4" name="TextBox 3"/>
          <p:cNvSpPr txBox="1"/>
          <p:nvPr/>
        </p:nvSpPr>
        <p:spPr>
          <a:xfrm>
            <a:off x="1707514" y="116632"/>
            <a:ext cx="7293642" cy="10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3600" b="1" dirty="0" smtClean="0"/>
              <a:t>Педагогическая</a:t>
            </a:r>
            <a:r>
              <a:rPr lang="ru-RU" sz="1600" b="1" dirty="0" smtClean="0"/>
              <a:t> </a:t>
            </a:r>
          </a:p>
          <a:p>
            <a:pPr algn="ctr">
              <a:lnSpc>
                <a:spcPct val="85000"/>
              </a:lnSpc>
            </a:pPr>
            <a:r>
              <a:rPr lang="ru-RU" sz="3600" b="1" dirty="0" smtClean="0"/>
              <a:t>мастерская </a:t>
            </a:r>
            <a:endParaRPr lang="ru-RU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7227"/>
            <a:ext cx="2520000" cy="17427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7504" y="6165882"/>
            <a:ext cx="2520000" cy="46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8976" y="5876847"/>
            <a:ext cx="25200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07016" y="1822962"/>
            <a:ext cx="25200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644156" y="6034968"/>
            <a:ext cx="49423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Рабаданвой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Хадижат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Магомедрасуловны</a:t>
            </a:r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783" y="0"/>
            <a:ext cx="3584507" cy="2478857"/>
          </a:xfrm>
          <a:prstGeom prst="rect">
            <a:avLst/>
          </a:prstGeom>
        </p:spPr>
      </p:pic>
      <p:pic>
        <p:nvPicPr>
          <p:cNvPr id="14" name="Рисунок 13" descr="D:\ДДДД\фото хххх\2017\20170716_132551.jpg"/>
          <p:cNvPicPr/>
          <p:nvPr/>
        </p:nvPicPr>
        <p:blipFill>
          <a:blip r:embed="rId4" cstate="print"/>
          <a:srcRect l="38713" t="14894" r="32036"/>
          <a:stretch>
            <a:fillRect/>
          </a:stretch>
        </p:blipFill>
        <p:spPr bwMode="auto">
          <a:xfrm>
            <a:off x="4500562" y="1214422"/>
            <a:ext cx="3143272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571481"/>
            <a:ext cx="8401080" cy="157163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 </a:t>
            </a:r>
            <a:r>
              <a:rPr lang="ru-RU" b="1" dirty="0" smtClean="0"/>
              <a:t>Чтобы жизнь удалась, надо выстроить дом,</a:t>
            </a:r>
            <a:br>
              <a:rPr lang="ru-RU" b="1" dirty="0" smtClean="0"/>
            </a:br>
            <a:r>
              <a:rPr lang="ru-RU" b="1" dirty="0" smtClean="0"/>
              <a:t>  Воспитать в нем детей, не забыть о деревьях.</a:t>
            </a:r>
            <a:br>
              <a:rPr lang="ru-RU" b="1" dirty="0" smtClean="0"/>
            </a:br>
            <a:r>
              <a:rPr lang="ru-RU" b="1" dirty="0" smtClean="0"/>
              <a:t>  А чтобы было уютно, тепло в доме том – </a:t>
            </a:r>
            <a:br>
              <a:rPr lang="ru-RU" b="1" dirty="0" smtClean="0"/>
            </a:br>
            <a:r>
              <a:rPr lang="ru-RU" b="1" dirty="0" smtClean="0"/>
              <a:t>  Надо страстно любить, надо искренне верить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rgbClr val="FF0000"/>
                </a:solidFill>
              </a:rPr>
              <a:t>«МОЙ ДОМ – МОЯ КРЕПОСТЬ»</a:t>
            </a:r>
            <a:endParaRPr lang="ru-RU" dirty="0"/>
          </a:p>
        </p:txBody>
      </p:sp>
      <p:pic>
        <p:nvPicPr>
          <p:cNvPr id="3074" name="Picture 2" descr="D:\ДДДД\фото хххх\20151228_120248.jpg"/>
          <p:cNvPicPr>
            <a:picLocks noChangeAspect="1" noChangeArrowheads="1"/>
          </p:cNvPicPr>
          <p:nvPr/>
        </p:nvPicPr>
        <p:blipFill>
          <a:blip r:embed="rId2" cstate="print"/>
          <a:srcRect l="8000"/>
          <a:stretch>
            <a:fillRect/>
          </a:stretch>
        </p:blipFill>
        <p:spPr bwMode="auto">
          <a:xfrm rot="5400000">
            <a:off x="214282" y="3000371"/>
            <a:ext cx="3286147" cy="2143140"/>
          </a:xfrm>
          <a:prstGeom prst="rect">
            <a:avLst/>
          </a:prstGeom>
          <a:noFill/>
        </p:spPr>
      </p:pic>
      <p:pic>
        <p:nvPicPr>
          <p:cNvPr id="3075" name="Picture 3" descr="D:\ДДДД\фото хххх\20160509_1323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500306"/>
            <a:ext cx="4810127" cy="2886076"/>
          </a:xfrm>
          <a:prstGeom prst="rect">
            <a:avLst/>
          </a:prstGeom>
          <a:noFill/>
        </p:spPr>
      </p:pic>
      <p:pic>
        <p:nvPicPr>
          <p:cNvPr id="3076" name="Picture 4" descr="D:\ДДДД\фото хххх\20160625_154434.jpg"/>
          <p:cNvPicPr>
            <a:picLocks noChangeAspect="1" noChangeArrowheads="1"/>
          </p:cNvPicPr>
          <p:nvPr/>
        </p:nvPicPr>
        <p:blipFill>
          <a:blip r:embed="rId4" cstate="print"/>
          <a:srcRect l="27533" t="23077" r="10160" b="19231"/>
          <a:stretch>
            <a:fillRect/>
          </a:stretch>
        </p:blipFill>
        <p:spPr bwMode="auto">
          <a:xfrm rot="5400000">
            <a:off x="4907772" y="4879178"/>
            <a:ext cx="2185976" cy="1428760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665003"/>
            <a:ext cx="1725112" cy="1192997"/>
          </a:xfrm>
          <a:prstGeom prst="rect">
            <a:avLst/>
          </a:prstGeom>
        </p:spPr>
      </p:pic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Мое  хобби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098" name="Picture 2" descr="C:\Users\Максимус\Desktop\учитель  года\20171109_1546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523900" y="1523975"/>
            <a:ext cx="3690909" cy="2214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Максимус\Desktop\учитель  года\20171109_154631.jpg"/>
          <p:cNvPicPr/>
          <p:nvPr/>
        </p:nvPicPr>
        <p:blipFill>
          <a:blip r:embed="rId3" cstate="print"/>
          <a:srcRect l="6938" r="24880"/>
          <a:stretch>
            <a:fillRect/>
          </a:stretch>
        </p:blipFill>
        <p:spPr bwMode="auto">
          <a:xfrm>
            <a:off x="2500298" y="857232"/>
            <a:ext cx="364333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Максимус\Desktop\учитель  года\20171109_15462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845947" y="1774022"/>
            <a:ext cx="4286280" cy="2309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:\Users\Максимус\Desktop\учитель  года\20171109_15522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3929066"/>
            <a:ext cx="450059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http://skrosstroy.ru/img5.png?i=67313&amp;k=krasivie-domashnie-cveti-s-nazvaniyami-i-foto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432212">
            <a:off x="181161" y="4624518"/>
            <a:ext cx="2192218" cy="1624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5206" y="5214950"/>
            <a:ext cx="1859429" cy="1285884"/>
          </a:xfrm>
          <a:prstGeom prst="rect">
            <a:avLst/>
          </a:prstGeom>
        </p:spPr>
      </p:pic>
    </p:spTree>
  </p:cSld>
  <p:clrMapOvr>
    <a:masterClrMapping/>
  </p:clrMapOvr>
  <p:transition advTm="4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Личная библиотека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5206" y="5214950"/>
            <a:ext cx="1859429" cy="1285884"/>
          </a:xfrm>
          <a:prstGeom prst="rect">
            <a:avLst/>
          </a:prstGeom>
        </p:spPr>
      </p:pic>
      <p:pic>
        <p:nvPicPr>
          <p:cNvPr id="8194" name="Picture 2" descr="https://img-gorod.ru/upload/iblock/7cb/7cbf71e9edc0adbcb05bf0491b5d7d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00042"/>
            <a:ext cx="1643074" cy="2189446"/>
          </a:xfrm>
          <a:prstGeom prst="rect">
            <a:avLst/>
          </a:prstGeom>
          <a:noFill/>
        </p:spPr>
      </p:pic>
      <p:pic>
        <p:nvPicPr>
          <p:cNvPr id="8196" name="Picture 4" descr="https://img-gorod.ru/upload/iblock/ee5/ee5eb082183dad2e2d218a484c81b68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1214422"/>
            <a:ext cx="1428760" cy="2396364"/>
          </a:xfrm>
          <a:prstGeom prst="rect">
            <a:avLst/>
          </a:prstGeom>
          <a:noFill/>
        </p:spPr>
      </p:pic>
      <p:pic>
        <p:nvPicPr>
          <p:cNvPr id="8198" name="Picture 6" descr="http://www.knigisosklada.ru/images/books/5/big/506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2214554"/>
            <a:ext cx="1571636" cy="2335003"/>
          </a:xfrm>
          <a:prstGeom prst="rect">
            <a:avLst/>
          </a:prstGeom>
          <a:noFill/>
        </p:spPr>
      </p:pic>
      <p:pic>
        <p:nvPicPr>
          <p:cNvPr id="8200" name="Picture 8" descr="http://covers.velib.com/EA/91/A5/EA91A5CB28BB4C4655C27D3A0E66113A.cover_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3214686"/>
            <a:ext cx="1501151" cy="2408263"/>
          </a:xfrm>
          <a:prstGeom prst="rect">
            <a:avLst/>
          </a:prstGeom>
          <a:noFill/>
        </p:spPr>
      </p:pic>
      <p:pic>
        <p:nvPicPr>
          <p:cNvPr id="8202" name="Picture 10" descr="https://3d-toy.ru/upload/iblock/7c1/7c188c00cb1a01a0e94038259fcdfb9f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0694" y="928670"/>
            <a:ext cx="1875248" cy="2500330"/>
          </a:xfrm>
          <a:prstGeom prst="rect">
            <a:avLst/>
          </a:prstGeom>
          <a:noFill/>
        </p:spPr>
      </p:pic>
      <p:pic>
        <p:nvPicPr>
          <p:cNvPr id="8204" name="Picture 12" descr="https://mmedia.ozone.ru/multimedia/101566932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43702" y="2214554"/>
            <a:ext cx="2151332" cy="2843170"/>
          </a:xfrm>
          <a:prstGeom prst="rect">
            <a:avLst/>
          </a:prstGeom>
          <a:noFill/>
        </p:spPr>
      </p:pic>
      <p:pic>
        <p:nvPicPr>
          <p:cNvPr id="8206" name="Picture 14" descr="https://shopkp-prod.pallantmobile.ru/catalog/media/kpdrofa/3/b/59cb7b03aa43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14942" y="3714752"/>
            <a:ext cx="1571636" cy="24709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38241851"/>
      </p:ext>
    </p:extLst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4" y="0"/>
            <a:ext cx="3584759" cy="248128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28662" y="2643182"/>
            <a:ext cx="7500990" cy="31700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С высоко поднятой головой, </a:t>
            </a:r>
            <a:endParaRPr lang="ru-RU" sz="4000" b="1" dirty="0" smtClean="0">
              <a:ln w="11430">
                <a:solidFill>
                  <a:sysClr val="windowText" lastClr="000000"/>
                </a:solidFill>
              </a:ln>
              <a:solidFill>
                <a:srgbClr val="00206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r>
              <a:rPr lang="ru-RU" sz="40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уверенно </a:t>
            </a:r>
            <a:r>
              <a:rPr lang="ru-RU" sz="40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и широко шагая,</a:t>
            </a:r>
          </a:p>
          <a:p>
            <a:pPr algn="ctr">
              <a:defRPr/>
            </a:pPr>
            <a:r>
              <a:rPr lang="ru-RU" sz="40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 я утверждаю без единой </a:t>
            </a:r>
            <a:endParaRPr lang="ru-RU" sz="4000" b="1" dirty="0" smtClean="0">
              <a:ln w="11430">
                <a:solidFill>
                  <a:sysClr val="windowText" lastClr="000000"/>
                </a:solidFill>
              </a:ln>
              <a:solidFill>
                <a:srgbClr val="00206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r>
              <a:rPr lang="ru-RU" sz="40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запинки </a:t>
            </a:r>
            <a:r>
              <a:rPr lang="ru-RU" sz="40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и сомнения: </a:t>
            </a:r>
          </a:p>
          <a:p>
            <a:pPr algn="ctr">
              <a:defRPr/>
            </a:pPr>
            <a:r>
              <a:rPr lang="ru-RU" sz="40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«Моя профессия – учитель!»</a:t>
            </a:r>
            <a:endParaRPr lang="ru-RU" sz="4000" dirty="0">
              <a:ln w="11430">
                <a:solidFill>
                  <a:sysClr val="windowText" lastClr="000000"/>
                </a:solidFill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1658387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571472" y="642918"/>
            <a:ext cx="7929618" cy="45005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3600" kern="10" dirty="0"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Monotype Corsiva" pitchFamily="66" charset="0"/>
                <a:cs typeface="Arial"/>
              </a:rPr>
              <a:t>Благодарю </a:t>
            </a: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3600" kern="10" dirty="0"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Monotype Corsiva" pitchFamily="66" charset="0"/>
                <a:cs typeface="Arial"/>
              </a:rPr>
              <a:t>за внимание</a:t>
            </a:r>
            <a:r>
              <a:rPr lang="ru-RU" sz="3600" kern="10" dirty="0"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!</a:t>
            </a: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14612" y="142852"/>
            <a:ext cx="6429388" cy="4071965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Я работаю  </a:t>
            </a:r>
            <a:r>
              <a:rPr lang="ru-RU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Сулевкентской</a:t>
            </a: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 СОШ </a:t>
            </a:r>
            <a:r>
              <a:rPr lang="ru-RU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им.С.А.Абдуллаева</a:t>
            </a: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endParaRPr lang="ru-RU" b="1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у</a:t>
            </a: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чителем  </a:t>
            </a: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информатики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endParaRPr lang="ru-RU" sz="800" dirty="0" smtClean="0">
              <a:latin typeface="Cambria" panose="02040503050406030204" pitchFamily="18" charset="0"/>
            </a:endParaRP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       Общий стаж</a:t>
            </a:r>
            <a:r>
              <a:rPr lang="ru-RU" sz="1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работы – 11 лет, педагогический  6 лет</a:t>
            </a:r>
            <a:endParaRPr lang="ru-RU" sz="800" b="1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       За это время найдено много приемов и методов обучения, но каждый день продолжаются поиски новых  уроков, которые добавили бы значимости моему предмету и процессу учения в целом.</a:t>
            </a:r>
            <a:endParaRPr lang="ru-RU" sz="800" b="1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0" lv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      Кроме знаний по  </a:t>
            </a:r>
            <a:r>
              <a:rPr lang="ru-RU" sz="18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информатике,я</a:t>
            </a:r>
            <a:r>
              <a:rPr lang="ru-RU" sz="1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узнала новые формулы – формулы жизненной мудрости, которые дополняют мой методический багаж:</a:t>
            </a:r>
          </a:p>
          <a:p>
            <a:pPr marL="0" lvl="0" indent="0" algn="l">
              <a:lnSpc>
                <a:spcPct val="120000"/>
              </a:lnSpc>
              <a:spcBef>
                <a:spcPts val="0"/>
              </a:spcBef>
              <a:buNone/>
            </a:pPr>
            <a:endParaRPr lang="ru-RU" sz="800" b="1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7504" y="6165882"/>
            <a:ext cx="2520000" cy="46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08976" y="5876847"/>
            <a:ext cx="25200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07016" y="1822962"/>
            <a:ext cx="25200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07016" y="1232808"/>
            <a:ext cx="2520000" cy="46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D:\ДДДД\000 Хадижат Магомедр\информатика\нЕДЕЛЯ  ИНФОРМАТИКИ\квн\20170218_085033.jpg"/>
          <p:cNvPicPr/>
          <p:nvPr/>
        </p:nvPicPr>
        <p:blipFill>
          <a:blip r:embed="rId2" cstate="print"/>
          <a:srcRect l="45505" r="15991" b="25164"/>
          <a:stretch>
            <a:fillRect/>
          </a:stretch>
        </p:blipFill>
        <p:spPr bwMode="auto">
          <a:xfrm>
            <a:off x="142844" y="2000240"/>
            <a:ext cx="257176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42852"/>
            <a:ext cx="2266730" cy="15689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 descr="Плутарх Эти мудрые слова стали моим педагогическим кредо "/>
          <p:cNvPicPr>
            <a:picLocks noChangeAspect="1" noChangeArrowheads="1"/>
          </p:cNvPicPr>
          <p:nvPr/>
        </p:nvPicPr>
        <p:blipFill>
          <a:blip r:embed="rId4">
            <a:lum bright="-40000" contrast="30000"/>
          </a:blip>
          <a:srcRect l="12000" t="22776" r="8000" b="7741"/>
          <a:stretch>
            <a:fillRect/>
          </a:stretch>
        </p:blipFill>
        <p:spPr bwMode="auto">
          <a:xfrm>
            <a:off x="3000364" y="3929066"/>
            <a:ext cx="5643602" cy="2643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22406857"/>
      </p:ext>
    </p:extLst>
  </p:cSld>
  <p:clrMapOvr>
    <a:masterClrMapping/>
  </p:clrMapOvr>
  <p:transition advTm="7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Моя учеба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23928" y="908721"/>
            <a:ext cx="4791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Окончила </a:t>
            </a:r>
            <a:r>
              <a:rPr lang="ru-RU" sz="2400" dirty="0" err="1" smtClean="0"/>
              <a:t>Сулевкентскую</a:t>
            </a:r>
            <a:r>
              <a:rPr lang="ru-RU" sz="2400" dirty="0" smtClean="0"/>
              <a:t> среднюю школу в 2001 году.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3143248"/>
            <a:ext cx="3692811" cy="23145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71934" y="3571876"/>
            <a:ext cx="46805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r>
              <a:rPr lang="ru-RU" sz="2400" dirty="0" smtClean="0"/>
              <a:t>А в 2006 году математический факультет ДГПУ г. Махачкала.</a:t>
            </a:r>
          </a:p>
          <a:p>
            <a:endParaRPr lang="ru-RU" sz="2400" dirty="0" smtClean="0"/>
          </a:p>
          <a:p>
            <a:r>
              <a:rPr lang="ru-RU" sz="2400" dirty="0" smtClean="0"/>
              <a:t>Прошла  компьютерные  курсы  2005году в  Махачкале</a:t>
            </a:r>
            <a:endParaRPr lang="ru-RU" sz="2400" dirty="0"/>
          </a:p>
        </p:txBody>
      </p:sp>
      <p:pic>
        <p:nvPicPr>
          <p:cNvPr id="10" name="Содержимое 9" descr="210120141339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b="44828"/>
          <a:stretch>
            <a:fillRect/>
          </a:stretch>
        </p:blipFill>
        <p:spPr bwMode="auto">
          <a:xfrm>
            <a:off x="428596" y="857232"/>
            <a:ext cx="3328210" cy="2071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Максимус\AppData\Local\Microsoft\Windows\Temporary Internet Files\Content.Word\20170121_165827.jpg"/>
          <p:cNvPicPr/>
          <p:nvPr/>
        </p:nvPicPr>
        <p:blipFill>
          <a:blip r:embed="rId4" cstate="print"/>
          <a:srcRect l="27594" r="33995"/>
          <a:stretch>
            <a:fillRect/>
          </a:stretch>
        </p:blipFill>
        <p:spPr bwMode="auto">
          <a:xfrm>
            <a:off x="6429388" y="1357298"/>
            <a:ext cx="2500330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72396" y="0"/>
            <a:ext cx="1571604" cy="1000108"/>
          </a:xfrm>
          <a:prstGeom prst="rect">
            <a:avLst/>
          </a:prstGeom>
        </p:spPr>
      </p:pic>
      <p:pic>
        <p:nvPicPr>
          <p:cNvPr id="26626" name="Picture 2" descr="http://sznterbuny.ru/upload/news/2017/komute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5500702"/>
            <a:ext cx="3425519" cy="1117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2710947"/>
      </p:ext>
    </p:extLst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358246" cy="107152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Девиз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«Если уж стоит что-то делать, то делать надо хорошо».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C:\Users\Максимус\Desktop\учитель  года\20171109_155931.jpg"/>
          <p:cNvPicPr/>
          <p:nvPr/>
        </p:nvPicPr>
        <p:blipFill>
          <a:blip r:embed="rId2" cstate="print"/>
          <a:srcRect l="2084" r="7750"/>
          <a:stretch>
            <a:fillRect/>
          </a:stretch>
        </p:blipFill>
        <p:spPr bwMode="auto">
          <a:xfrm>
            <a:off x="5357818" y="1928802"/>
            <a:ext cx="364333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C:\Users\Максимус\Desktop\учитель  года\20171109_160033.jpg"/>
          <p:cNvPicPr>
            <a:picLocks noGrp="1"/>
          </p:cNvPicPr>
          <p:nvPr>
            <p:ph idx="1"/>
          </p:nvPr>
        </p:nvPicPr>
        <p:blipFill>
          <a:blip r:embed="rId3" cstate="print"/>
          <a:srcRect l="9305" t="3209" r="9834" b="5615"/>
          <a:stretch>
            <a:fillRect/>
          </a:stretch>
        </p:blipFill>
        <p:spPr bwMode="auto">
          <a:xfrm>
            <a:off x="357158" y="2214554"/>
            <a:ext cx="400052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Максимус\Desktop\учитель  года\20171109_160314.jpg"/>
          <p:cNvPicPr/>
          <p:nvPr/>
        </p:nvPicPr>
        <p:blipFill>
          <a:blip r:embed="rId4" cstate="print"/>
          <a:srcRect l="14431" t="9626" r="14858" b="8021"/>
          <a:stretch>
            <a:fillRect/>
          </a:stretch>
        </p:blipFill>
        <p:spPr bwMode="auto">
          <a:xfrm rot="5400000">
            <a:off x="3471870" y="3829044"/>
            <a:ext cx="341470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286388"/>
            <a:ext cx="2035017" cy="1407311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solidFill>
                  <a:srgbClr val="FFFF00"/>
                </a:solidFill>
              </a:rPr>
              <a:t>Достижения моих учеников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1800" dirty="0" smtClean="0">
                <a:solidFill>
                  <a:srgbClr val="FF0000"/>
                </a:solidFill>
              </a:rPr>
              <a:t>Проектные  </a:t>
            </a:r>
            <a:r>
              <a:rPr lang="ru-RU" sz="1800" dirty="0" smtClean="0">
                <a:solidFill>
                  <a:srgbClr val="FF0000"/>
                </a:solidFill>
              </a:rPr>
              <a:t>работы  олимпиады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000108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5400" b="1" dirty="0"/>
          </a:p>
        </p:txBody>
      </p:sp>
      <p:pic>
        <p:nvPicPr>
          <p:cNvPr id="1026" name="Picture 2" descr="C:\Users\Максимус\Desktop\учитель  года\20171109_1602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750" t="8949" r="7242" b="11998"/>
          <a:stretch>
            <a:fillRect/>
          </a:stretch>
        </p:blipFill>
        <p:spPr bwMode="auto">
          <a:xfrm>
            <a:off x="142844" y="1000108"/>
            <a:ext cx="2500330" cy="3786214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 l="6480" r="3202" b="23728"/>
          <a:stretch>
            <a:fillRect/>
          </a:stretch>
        </p:blipFill>
        <p:spPr bwMode="auto">
          <a:xfrm>
            <a:off x="3143240" y="1214422"/>
            <a:ext cx="2500330" cy="375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 l="18194" t="15365" r="18126" b="35127"/>
          <a:stretch>
            <a:fillRect/>
          </a:stretch>
        </p:blipFill>
        <p:spPr bwMode="auto">
          <a:xfrm>
            <a:off x="5857884" y="2000240"/>
            <a:ext cx="264320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4857760"/>
            <a:ext cx="2571736" cy="1778478"/>
          </a:xfrm>
          <a:prstGeom prst="rect">
            <a:avLst/>
          </a:prstGeom>
        </p:spPr>
      </p:pic>
    </p:spTree>
  </p:cSld>
  <p:clrMapOvr>
    <a:masterClrMapping/>
  </p:clrMapOvr>
  <p:transition advTm="59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Свидетельства учеников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4107" b="15813"/>
          <a:stretch>
            <a:fillRect/>
          </a:stretch>
        </p:blipFill>
        <p:spPr bwMode="auto">
          <a:xfrm rot="16200000">
            <a:off x="787104" y="70097"/>
            <a:ext cx="2712012" cy="3857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8958" t="12926" b="15479"/>
          <a:stretch>
            <a:fillRect/>
          </a:stretch>
        </p:blipFill>
        <p:spPr bwMode="auto">
          <a:xfrm rot="16200000">
            <a:off x="4355922" y="430368"/>
            <a:ext cx="250385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 t="7568" r="7411" b="20465"/>
          <a:stretch>
            <a:fillRect/>
          </a:stretch>
        </p:blipFill>
        <p:spPr bwMode="auto">
          <a:xfrm rot="16200000">
            <a:off x="632285" y="2742301"/>
            <a:ext cx="2857520" cy="3945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 l="3509" t="3575" r="5263" b="12215"/>
          <a:stretch>
            <a:fillRect/>
          </a:stretch>
        </p:blipFill>
        <p:spPr bwMode="auto">
          <a:xfrm>
            <a:off x="4143372" y="4143380"/>
            <a:ext cx="3921118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 t="7813" r="5556" b="14062"/>
          <a:stretch>
            <a:fillRect/>
          </a:stretch>
        </p:blipFill>
        <p:spPr bwMode="auto">
          <a:xfrm rot="16200000">
            <a:off x="5723577" y="1377327"/>
            <a:ext cx="2768916" cy="407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36299" y="0"/>
            <a:ext cx="1807701" cy="1250111"/>
          </a:xfrm>
          <a:prstGeom prst="rect">
            <a:avLst/>
          </a:prstGeom>
        </p:spPr>
      </p:pic>
    </p:spTree>
  </p:cSld>
  <p:clrMapOvr>
    <a:masterClrMapping/>
  </p:clrMapOvr>
  <p:transition advTm="59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Работаю  над  сайтом школы</a:t>
            </a:r>
          </a:p>
          <a:p>
            <a:pPr>
              <a:buNone/>
            </a:pPr>
            <a:r>
              <a:rPr lang="ru-RU" dirty="0" smtClean="0"/>
              <a:t>Провожу  кружковые  занятия  по информатике</a:t>
            </a:r>
          </a:p>
          <a:p>
            <a:pPr>
              <a:buNone/>
            </a:pPr>
            <a:r>
              <a:rPr lang="ru-RU" dirty="0" smtClean="0"/>
              <a:t>Участвовала  </a:t>
            </a:r>
            <a:r>
              <a:rPr lang="ru-RU" dirty="0" smtClean="0"/>
              <a:t>в  конкурсах «</a:t>
            </a:r>
            <a:r>
              <a:rPr lang="ru-RU" dirty="0" err="1" smtClean="0"/>
              <a:t>Эко-объектив</a:t>
            </a:r>
            <a:r>
              <a:rPr lang="ru-RU" dirty="0" smtClean="0"/>
              <a:t>», «Дорога  в космос»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642918"/>
            <a:ext cx="8358246" cy="150017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400" dirty="0" smtClean="0">
                <a:solidFill>
                  <a:srgbClr val="FFFF00"/>
                </a:solidFill>
              </a:rPr>
              <a:t>Работаю  над проблемой: «Формирование  и  развитие  познавательных  интересов  учащихся  на  уроках  информатики»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0728" y="4684278"/>
            <a:ext cx="3143272" cy="2173722"/>
          </a:xfrm>
          <a:prstGeom prst="rect">
            <a:avLst/>
          </a:prstGeom>
        </p:spPr>
      </p:pic>
      <p:pic>
        <p:nvPicPr>
          <p:cNvPr id="11266" name="Picture 2" descr="http://fs.nashaucheba.ru/tw_files2/urls_3/1500/d-1499288/img6.jpg"/>
          <p:cNvPicPr>
            <a:picLocks noChangeAspect="1" noChangeArrowheads="1"/>
          </p:cNvPicPr>
          <p:nvPr/>
        </p:nvPicPr>
        <p:blipFill>
          <a:blip r:embed="rId3"/>
          <a:srcRect b="43537"/>
          <a:stretch>
            <a:fillRect/>
          </a:stretch>
        </p:blipFill>
        <p:spPr bwMode="auto">
          <a:xfrm>
            <a:off x="0" y="4500570"/>
            <a:ext cx="603511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9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Мои уроки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" name="Содержимое 3" descr="D:\ДДДД\000 Хадижат Магомедр\информатика\нЕДЕЛЯ  ИНФОРМАТИКИ\откр  ур  11\20170216_09173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6"/>
            <a:ext cx="2357422" cy="161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ДДДД\000 Хадижат Магомедр\информатика\нЕДЕЛЯ  ИНФОРМАТИКИ\откр  ур  11\20170216_0916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714356"/>
            <a:ext cx="2071702" cy="166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ДДДД\000 Хадижат Магомедр\информатика\нЕДЕЛЯ  ИНФОРМАТИКИ\9\20170218_0818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46" y="2571744"/>
            <a:ext cx="235745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ДДДД\000 Хадижат Магомедр\информатика\нЕДЕЛЯ  ИНФОРМАТИКИ\откр у 8\20170218_17050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714356"/>
            <a:ext cx="207167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ДДДД\000 Хадижат Магомедр\информатика\урок  безопасности\100\20160928_18275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643182"/>
            <a:ext cx="221457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ДДДД\000 Хадижат Магомедр\информатика\урок  безопасности\110\20161027_08185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28860" y="2643182"/>
            <a:ext cx="200026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:\ДДДД\000 Хадижат Магомедр\информатика\урок  безопасности\100\20160928_182813.jpg"/>
          <p:cNvPicPr/>
          <p:nvPr/>
        </p:nvPicPr>
        <p:blipFill>
          <a:blip r:embed="rId8" cstate="print"/>
          <a:srcRect r="21814"/>
          <a:stretch>
            <a:fillRect/>
          </a:stretch>
        </p:blipFill>
        <p:spPr bwMode="auto">
          <a:xfrm>
            <a:off x="2285984" y="4429132"/>
            <a:ext cx="2143140" cy="163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D:\ДДДД\000 Хадижат Магомедр\информатика\урок  безопасности\110\20161027_081913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6578" y="4500570"/>
            <a:ext cx="2164893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Максимус\Desktop\урок  безопасности\фото\IMG-20161026-WA0056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3438" y="714356"/>
            <a:ext cx="228601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D:\ДДДД\000 Хадижат Магомедр\информатика\урок  безопасности\11\IMG-20161026-WA014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00562" y="2643182"/>
            <a:ext cx="2158983" cy="1357322"/>
          </a:xfrm>
          <a:prstGeom prst="rect">
            <a:avLst/>
          </a:prstGeom>
          <a:noFill/>
        </p:spPr>
      </p:pic>
      <p:pic>
        <p:nvPicPr>
          <p:cNvPr id="5123" name="Picture 3" descr="D:\ДДДД\000 Хадижат Магомедр\информатика\урок  безопасности\фото\IMG-20161026-WA0159.jpg"/>
          <p:cNvPicPr>
            <a:picLocks noChangeAspect="1" noChangeArrowheads="1"/>
          </p:cNvPicPr>
          <p:nvPr/>
        </p:nvPicPr>
        <p:blipFill>
          <a:blip r:embed="rId12"/>
          <a:srcRect l="48572" t="7619" b="31428"/>
          <a:stretch>
            <a:fillRect/>
          </a:stretch>
        </p:blipFill>
        <p:spPr bwMode="auto">
          <a:xfrm>
            <a:off x="4572000" y="4429132"/>
            <a:ext cx="2071670" cy="1643074"/>
          </a:xfrm>
          <a:prstGeom prst="rect">
            <a:avLst/>
          </a:prstGeom>
          <a:noFill/>
        </p:spPr>
      </p:pic>
      <p:pic>
        <p:nvPicPr>
          <p:cNvPr id="5125" name="Picture 5" descr="D:\ДДДД\000 Хадижат Магомедр\информатика\а интернет  новое\фото 4\4 а\IMG-20171015-WA0185.jpg"/>
          <p:cNvPicPr>
            <a:picLocks noChangeAspect="1" noChangeArrowheads="1"/>
          </p:cNvPicPr>
          <p:nvPr/>
        </p:nvPicPr>
        <p:blipFill>
          <a:blip r:embed="rId13"/>
          <a:srcRect r="49107" b="33332"/>
          <a:stretch>
            <a:fillRect/>
          </a:stretch>
        </p:blipFill>
        <p:spPr bwMode="auto">
          <a:xfrm>
            <a:off x="142844" y="4429132"/>
            <a:ext cx="2071702" cy="1643074"/>
          </a:xfrm>
          <a:prstGeom prst="rect">
            <a:avLst/>
          </a:prstGeom>
          <a:noFill/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32095" y="5950755"/>
            <a:ext cx="1311905" cy="907245"/>
          </a:xfrm>
          <a:prstGeom prst="rect">
            <a:avLst/>
          </a:prstGeom>
        </p:spPr>
      </p:pic>
    </p:spTree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Мои  внеклассные  мероприятия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D:\ДДДД\000 Хадижат Магомедр\информатика\интернет  новое\кружок\20171006_14475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642918"/>
            <a:ext cx="2714644" cy="2017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D:\ДДДД\000 Хадижат Магомедр\информатика\а интернет  новое\фото 4\4 б\IMG-20171015-WA0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642918"/>
            <a:ext cx="3143240" cy="2000264"/>
          </a:xfrm>
          <a:prstGeom prst="rect">
            <a:avLst/>
          </a:prstGeom>
          <a:noFill/>
        </p:spPr>
      </p:pic>
      <p:pic>
        <p:nvPicPr>
          <p:cNvPr id="6147" name="Picture 3" descr="D:\ДДДД\000 Хадижат Магомедр\информатика\а интернет  новое\10\20170918_1453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642918"/>
            <a:ext cx="2786082" cy="2028820"/>
          </a:xfrm>
          <a:prstGeom prst="rect">
            <a:avLst/>
          </a:prstGeom>
          <a:noFill/>
        </p:spPr>
      </p:pic>
      <p:pic>
        <p:nvPicPr>
          <p:cNvPr id="6148" name="Picture 4" descr="D:\ДДДД\000 Хадижат Магомедр\информатика\внекл м\Новая папка\20170121_1658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714620"/>
            <a:ext cx="2643206" cy="2071678"/>
          </a:xfrm>
          <a:prstGeom prst="rect">
            <a:avLst/>
          </a:prstGeom>
          <a:noFill/>
        </p:spPr>
      </p:pic>
      <p:pic>
        <p:nvPicPr>
          <p:cNvPr id="6149" name="Picture 5" descr="D:\ДДДД\000 Хадижат Магомедр\информатика\нЕДЕЛЯ  ИНФОРМАТИКИ\квн\20170218_0850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857760"/>
            <a:ext cx="2643206" cy="1839553"/>
          </a:xfrm>
          <a:prstGeom prst="rect">
            <a:avLst/>
          </a:prstGeom>
          <a:noFill/>
        </p:spPr>
      </p:pic>
      <p:pic>
        <p:nvPicPr>
          <p:cNvPr id="6150" name="Picture 6" descr="D:\ДДДД\000 Хадижат Магомедр\информатика\нЕДЕЛЯ  ИНФОРМАТИКИ\откр у 8\20170218_16580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84" y="2714620"/>
            <a:ext cx="3071834" cy="2035958"/>
          </a:xfrm>
          <a:prstGeom prst="rect">
            <a:avLst/>
          </a:prstGeom>
          <a:noFill/>
        </p:spPr>
      </p:pic>
      <p:pic>
        <p:nvPicPr>
          <p:cNvPr id="6151" name="Picture 7" descr="D:\ДДДД\000 Хадижат Магомедр\информатика\нЕДЕЛЯ  ИНФОРМАТИКИ\умн и умн\20170214_08440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00364" y="2786058"/>
            <a:ext cx="2714644" cy="2000264"/>
          </a:xfrm>
          <a:prstGeom prst="rect">
            <a:avLst/>
          </a:prstGeom>
          <a:noFill/>
        </p:spPr>
      </p:pic>
      <p:pic>
        <p:nvPicPr>
          <p:cNvPr id="6152" name="Picture 8" descr="D:\ДДДД\000 Хадижат Магомедр\информатика\нЕДЕЛЯ  ИНФОРМАТИКИ\умн и умн\20170214_08342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71802" y="4929198"/>
            <a:ext cx="2571736" cy="1928802"/>
          </a:xfrm>
          <a:prstGeom prst="rect">
            <a:avLst/>
          </a:prstGeom>
          <a:noFill/>
        </p:spPr>
      </p:pic>
      <p:pic>
        <p:nvPicPr>
          <p:cNvPr id="6153" name="Picture 9" descr="D:\ДДДД\000 Хадижат Магомедр\информатика\нЕДЕЛЯ  ИНФОРМАТИКИ\открыт нед\20170213_12381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57884" y="4929198"/>
            <a:ext cx="3000396" cy="1928802"/>
          </a:xfrm>
          <a:prstGeom prst="rect">
            <a:avLst/>
          </a:prstGeom>
          <a:noFill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38698" y="0"/>
            <a:ext cx="1105302" cy="764369"/>
          </a:xfrm>
          <a:prstGeom prst="rect">
            <a:avLst/>
          </a:prstGeom>
        </p:spPr>
      </p:pic>
    </p:spTree>
  </p:cSld>
  <p:clrMapOvr>
    <a:masterClrMapping/>
  </p:clrMapOvr>
  <p:transition advTm="5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FF195F0-4221-4767-8D2D-483D8926A04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Глобус на оранжевом фоне</Template>
  <TotalTime>6824</TotalTime>
  <Words>158</Words>
  <Application>Microsoft Office PowerPoint</Application>
  <PresentationFormat>Экран (4:3)</PresentationFormat>
  <Paragraphs>39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Tema de Office</vt:lpstr>
      <vt:lpstr>Слайд 1</vt:lpstr>
      <vt:lpstr>Слайд 2</vt:lpstr>
      <vt:lpstr>Моя учеба</vt:lpstr>
      <vt:lpstr> Девиз «Если уж стоит что-то делать, то делать надо хорошо». </vt:lpstr>
      <vt:lpstr> Достижения моих учеников Проектные  работы  олимпиады </vt:lpstr>
      <vt:lpstr>Свидетельства учеников</vt:lpstr>
      <vt:lpstr>Работаю  над проблемой: «Формирование  и  развитие  познавательных  интересов  учащихся  на  уроках  информатики»</vt:lpstr>
      <vt:lpstr>Мои уроки</vt:lpstr>
      <vt:lpstr>Мои  внеклассные  мероприятия</vt:lpstr>
      <vt:lpstr>«МОЙ ДОМ – МОЯ КРЕПОСТЬ»</vt:lpstr>
      <vt:lpstr>Мое  хобби</vt:lpstr>
      <vt:lpstr>Личная библиотека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 Горев</dc:creator>
  <cp:lastModifiedBy>Максимус</cp:lastModifiedBy>
  <cp:revision>563</cp:revision>
  <dcterms:created xsi:type="dcterms:W3CDTF">2015-05-24T06:00:49Z</dcterms:created>
  <dcterms:modified xsi:type="dcterms:W3CDTF">2017-11-10T00:29:33Z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TC023897359991</vt:lpwstr>
  </property>
</Properties>
</file>